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57" r:id="rId4"/>
    <p:sldId id="258" r:id="rId5"/>
    <p:sldId id="266" r:id="rId6"/>
    <p:sldId id="267" r:id="rId7"/>
    <p:sldId id="259" r:id="rId8"/>
    <p:sldId id="260" r:id="rId9"/>
    <p:sldId id="261" r:id="rId10"/>
    <p:sldId id="262" r:id="rId11"/>
    <p:sldId id="268" r:id="rId12"/>
    <p:sldId id="269" r:id="rId13"/>
  </p:sldIdLst>
  <p:sldSz cx="9144000" cy="6858000" type="screen4x3"/>
  <p:notesSz cx="9939338" cy="68072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59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174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144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D0F139-F5EA-4EE4-96C0-2A52796C19BB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</dgm:pt>
    <dgm:pt modelId="{7126B8EA-7C77-46E8-9663-F011C26656FD}">
      <dgm:prSet phldrT="[Text]"/>
      <dgm:spPr/>
      <dgm:t>
        <a:bodyPr/>
        <a:lstStyle/>
        <a:p>
          <a:r>
            <a:rPr lang="tr-TR" smtClean="0"/>
            <a:t>Finansal Kriz</a:t>
          </a:r>
          <a:endParaRPr lang="tr-TR" dirty="0"/>
        </a:p>
      </dgm:t>
    </dgm:pt>
    <dgm:pt modelId="{34B84CED-6028-47ED-8E1E-286DD33786B8}" type="parTrans" cxnId="{FD52DC48-CB22-48A4-8EDB-138CBCDCC189}">
      <dgm:prSet/>
      <dgm:spPr/>
      <dgm:t>
        <a:bodyPr/>
        <a:lstStyle/>
        <a:p>
          <a:endParaRPr lang="tr-TR"/>
        </a:p>
      </dgm:t>
    </dgm:pt>
    <dgm:pt modelId="{2E8E5CA6-7580-475B-8E40-CFC330AA581D}" type="sibTrans" cxnId="{FD52DC48-CB22-48A4-8EDB-138CBCDCC189}">
      <dgm:prSet/>
      <dgm:spPr/>
      <dgm:t>
        <a:bodyPr/>
        <a:lstStyle/>
        <a:p>
          <a:endParaRPr lang="tr-TR"/>
        </a:p>
      </dgm:t>
    </dgm:pt>
    <dgm:pt modelId="{39CFE8CD-83B7-4446-B75E-2BECF414FEB0}">
      <dgm:prSet phldrT="[Text]"/>
      <dgm:spPr/>
      <dgm:t>
        <a:bodyPr/>
        <a:lstStyle/>
        <a:p>
          <a:r>
            <a:rPr lang="tr-TR" dirty="0" smtClean="0"/>
            <a:t>Devlet Borçları Krizi</a:t>
          </a:r>
          <a:endParaRPr lang="tr-TR" dirty="0"/>
        </a:p>
      </dgm:t>
    </dgm:pt>
    <dgm:pt modelId="{3B623296-BE06-4856-BDA7-2E29A325F5AA}" type="sibTrans" cxnId="{F7C8E1AF-E6E7-4119-943B-229D49533806}">
      <dgm:prSet/>
      <dgm:spPr/>
      <dgm:t>
        <a:bodyPr/>
        <a:lstStyle/>
        <a:p>
          <a:endParaRPr lang="tr-TR"/>
        </a:p>
      </dgm:t>
    </dgm:pt>
    <dgm:pt modelId="{27DB8533-9BD9-48F2-8BAF-ED0268FEB22C}" type="parTrans" cxnId="{F7C8E1AF-E6E7-4119-943B-229D49533806}">
      <dgm:prSet/>
      <dgm:spPr/>
      <dgm:t>
        <a:bodyPr/>
        <a:lstStyle/>
        <a:p>
          <a:endParaRPr lang="tr-TR"/>
        </a:p>
      </dgm:t>
    </dgm:pt>
    <dgm:pt modelId="{66CFBD19-B191-450D-8CD5-6BAEAD40486D}">
      <dgm:prSet phldrT="[Text]"/>
      <dgm:spPr/>
      <dgm:t>
        <a:bodyPr/>
        <a:lstStyle/>
        <a:p>
          <a:r>
            <a:rPr lang="tr-TR" dirty="0" smtClean="0"/>
            <a:t>Yüksek Bütçe Açıkları</a:t>
          </a:r>
        </a:p>
      </dgm:t>
    </dgm:pt>
    <dgm:pt modelId="{F946B229-E34D-4159-A9B7-44F060D1D237}" type="sibTrans" cxnId="{6D30C311-5D7F-443A-8EF9-E3E3FC1B9D96}">
      <dgm:prSet/>
      <dgm:spPr/>
      <dgm:t>
        <a:bodyPr/>
        <a:lstStyle/>
        <a:p>
          <a:endParaRPr lang="tr-TR"/>
        </a:p>
      </dgm:t>
    </dgm:pt>
    <dgm:pt modelId="{C5E513C0-77A1-4860-8521-82F947E76689}" type="parTrans" cxnId="{6D30C311-5D7F-443A-8EF9-E3E3FC1B9D96}">
      <dgm:prSet/>
      <dgm:spPr/>
      <dgm:t>
        <a:bodyPr/>
        <a:lstStyle/>
        <a:p>
          <a:endParaRPr lang="tr-TR"/>
        </a:p>
      </dgm:t>
    </dgm:pt>
    <dgm:pt modelId="{C89AE3A7-D1F7-4FD7-9C2C-5EC1DBEDE852}">
      <dgm:prSet phldrT="[Text]" custT="1"/>
      <dgm:spPr/>
      <dgm:t>
        <a:bodyPr/>
        <a:lstStyle/>
        <a:p>
          <a:r>
            <a:rPr lang="tr-TR" sz="2100" dirty="0" smtClean="0"/>
            <a:t>Dü</a:t>
          </a:r>
          <a:r>
            <a:rPr lang="tr-TR" sz="1800" dirty="0" smtClean="0"/>
            <a:t>ş</a:t>
          </a:r>
          <a:r>
            <a:rPr lang="tr-TR" sz="2100" dirty="0" smtClean="0"/>
            <a:t>ük Büyüme Oranları</a:t>
          </a:r>
        </a:p>
      </dgm:t>
    </dgm:pt>
    <dgm:pt modelId="{535E5159-BAF1-4A07-AE7E-8B8A09EC02AB}" type="sibTrans" cxnId="{16F8B68C-933D-4D4F-AF4E-DAA30485DBB5}">
      <dgm:prSet/>
      <dgm:spPr/>
      <dgm:t>
        <a:bodyPr/>
        <a:lstStyle/>
        <a:p>
          <a:endParaRPr lang="tr-TR"/>
        </a:p>
      </dgm:t>
    </dgm:pt>
    <dgm:pt modelId="{A99D2220-126A-47AB-8FB7-29BEEECD26FE}" type="parTrans" cxnId="{16F8B68C-933D-4D4F-AF4E-DAA30485DBB5}">
      <dgm:prSet/>
      <dgm:spPr/>
      <dgm:t>
        <a:bodyPr/>
        <a:lstStyle/>
        <a:p>
          <a:endParaRPr lang="tr-TR"/>
        </a:p>
      </dgm:t>
    </dgm:pt>
    <dgm:pt modelId="{CB17A310-41E0-462A-9BA1-FB889ACBD9AD}">
      <dgm:prSet phldrT="[Text]" custT="1"/>
      <dgm:spPr/>
      <dgm:t>
        <a:bodyPr/>
        <a:lstStyle/>
        <a:p>
          <a:r>
            <a:rPr lang="tr-TR" sz="2100" dirty="0" smtClean="0"/>
            <a:t>İ</a:t>
          </a:r>
          <a:r>
            <a:rPr lang="tr-TR" sz="1800" dirty="0" smtClean="0"/>
            <a:t>ş</a:t>
          </a:r>
          <a:r>
            <a:rPr lang="tr-TR" sz="2100" dirty="0" smtClean="0"/>
            <a:t>sizlik</a:t>
          </a:r>
        </a:p>
      </dgm:t>
    </dgm:pt>
    <dgm:pt modelId="{6D1806B0-9F38-4A7C-A83F-0E2EED4ABBF2}" type="sibTrans" cxnId="{717F0C97-F5C0-4308-A28B-1C52A8ED9E00}">
      <dgm:prSet/>
      <dgm:spPr/>
      <dgm:t>
        <a:bodyPr/>
        <a:lstStyle/>
        <a:p>
          <a:endParaRPr lang="tr-TR"/>
        </a:p>
      </dgm:t>
    </dgm:pt>
    <dgm:pt modelId="{7BB888C0-1CD7-424D-8E0B-AA146A11E8E8}" type="parTrans" cxnId="{717F0C97-F5C0-4308-A28B-1C52A8ED9E00}">
      <dgm:prSet/>
      <dgm:spPr/>
      <dgm:t>
        <a:bodyPr/>
        <a:lstStyle/>
        <a:p>
          <a:endParaRPr lang="tr-TR"/>
        </a:p>
      </dgm:t>
    </dgm:pt>
    <dgm:pt modelId="{888AFBA6-DAAB-4EBD-9E66-56F936083A90}">
      <dgm:prSet phldrT="[Text]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tr-TR" dirty="0" smtClean="0"/>
            <a:t>Global Ekonomik Kriz</a:t>
          </a:r>
        </a:p>
      </dgm:t>
    </dgm:pt>
    <dgm:pt modelId="{301766FA-576A-42C1-91EF-B43F6523ED71}" type="sibTrans" cxnId="{29FCFBE5-8DB4-48AB-AD36-469D399090AA}">
      <dgm:prSet/>
      <dgm:spPr/>
      <dgm:t>
        <a:bodyPr/>
        <a:lstStyle/>
        <a:p>
          <a:endParaRPr lang="tr-TR"/>
        </a:p>
      </dgm:t>
    </dgm:pt>
    <dgm:pt modelId="{41B87D08-FB16-4601-8BCA-E81A7C0A5E30}" type="parTrans" cxnId="{29FCFBE5-8DB4-48AB-AD36-469D399090AA}">
      <dgm:prSet/>
      <dgm:spPr/>
      <dgm:t>
        <a:bodyPr/>
        <a:lstStyle/>
        <a:p>
          <a:endParaRPr lang="tr-TR"/>
        </a:p>
      </dgm:t>
    </dgm:pt>
    <dgm:pt modelId="{230196C0-C928-4C05-BA59-9DAF0EBF51A0}" type="pres">
      <dgm:prSet presAssocID="{33D0F139-F5EA-4EE4-96C0-2A52796C19BB}" presName="diagram" presStyleCnt="0">
        <dgm:presLayoutVars>
          <dgm:dir/>
          <dgm:resizeHandles/>
        </dgm:presLayoutVars>
      </dgm:prSet>
      <dgm:spPr/>
    </dgm:pt>
    <dgm:pt modelId="{A797B390-CD7E-4C37-851F-C856F07F6D28}" type="pres">
      <dgm:prSet presAssocID="{7126B8EA-7C77-46E8-9663-F011C26656FD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1C9FD5E-2BF2-4EA7-B479-5B965682C22D}" type="pres">
      <dgm:prSet presAssocID="{2E8E5CA6-7580-475B-8E40-CFC330AA581D}" presName="sibTrans" presStyleLbl="sibTrans2D1" presStyleIdx="0" presStyleCnt="5"/>
      <dgm:spPr/>
      <dgm:t>
        <a:bodyPr/>
        <a:lstStyle/>
        <a:p>
          <a:endParaRPr lang="tr-TR"/>
        </a:p>
      </dgm:t>
    </dgm:pt>
    <dgm:pt modelId="{68E1BB20-72DB-4ADD-B898-EDFD2C96F5A1}" type="pres">
      <dgm:prSet presAssocID="{39CFE8CD-83B7-4446-B75E-2BECF414FEB0}" presName="middleNode" presStyleCnt="0"/>
      <dgm:spPr/>
    </dgm:pt>
    <dgm:pt modelId="{05D95C8A-C0DE-48FC-BDB8-FBAE2FC37AC4}" type="pres">
      <dgm:prSet presAssocID="{39CFE8CD-83B7-4446-B75E-2BECF414FEB0}" presName="padding" presStyleLbl="node1" presStyleIdx="0" presStyleCnt="6"/>
      <dgm:spPr/>
    </dgm:pt>
    <dgm:pt modelId="{064817ED-B757-4CFE-85B8-5DFD62A2A3B8}" type="pres">
      <dgm:prSet presAssocID="{39CFE8CD-83B7-4446-B75E-2BECF414FEB0}" presName="shap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13AC13-A307-4830-938D-DCCB97A11323}" type="pres">
      <dgm:prSet presAssocID="{3B623296-BE06-4856-BDA7-2E29A325F5AA}" presName="sibTrans" presStyleLbl="sibTrans2D1" presStyleIdx="1" presStyleCnt="5"/>
      <dgm:spPr/>
      <dgm:t>
        <a:bodyPr/>
        <a:lstStyle/>
        <a:p>
          <a:endParaRPr lang="tr-TR"/>
        </a:p>
      </dgm:t>
    </dgm:pt>
    <dgm:pt modelId="{DB38EF63-132B-46E1-A932-B776AC9074CD}" type="pres">
      <dgm:prSet presAssocID="{66CFBD19-B191-450D-8CD5-6BAEAD40486D}" presName="middleNode" presStyleCnt="0"/>
      <dgm:spPr/>
    </dgm:pt>
    <dgm:pt modelId="{F0934CC0-E1F8-4423-B935-80A28FA6D032}" type="pres">
      <dgm:prSet presAssocID="{66CFBD19-B191-450D-8CD5-6BAEAD40486D}" presName="padding" presStyleLbl="node1" presStyleIdx="1" presStyleCnt="6"/>
      <dgm:spPr/>
    </dgm:pt>
    <dgm:pt modelId="{55CAC4F4-E71D-4288-A324-7F64B3547825}" type="pres">
      <dgm:prSet presAssocID="{66CFBD19-B191-450D-8CD5-6BAEAD40486D}" presName="shape" presStyleLbl="node1" presStyleIdx="2" presStyleCnt="6" custLinFactNeighborX="5130" custLinFactNeighborY="-8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9663FB-8D24-420A-97F7-BEAB860106AE}" type="pres">
      <dgm:prSet presAssocID="{F946B229-E34D-4159-A9B7-44F060D1D237}" presName="sibTrans" presStyleLbl="sibTrans2D1" presStyleIdx="2" presStyleCnt="5"/>
      <dgm:spPr/>
      <dgm:t>
        <a:bodyPr/>
        <a:lstStyle/>
        <a:p>
          <a:endParaRPr lang="tr-TR"/>
        </a:p>
      </dgm:t>
    </dgm:pt>
    <dgm:pt modelId="{72E2639F-2117-4C41-8EAA-CCD642690667}" type="pres">
      <dgm:prSet presAssocID="{C89AE3A7-D1F7-4FD7-9C2C-5EC1DBEDE852}" presName="middleNode" presStyleCnt="0"/>
      <dgm:spPr/>
    </dgm:pt>
    <dgm:pt modelId="{9F3764BC-48BB-4171-B23C-5477F3073FCA}" type="pres">
      <dgm:prSet presAssocID="{C89AE3A7-D1F7-4FD7-9C2C-5EC1DBEDE852}" presName="padding" presStyleLbl="node1" presStyleIdx="2" presStyleCnt="6"/>
      <dgm:spPr/>
    </dgm:pt>
    <dgm:pt modelId="{44AA187D-824A-499D-8F9C-42831DDF4177}" type="pres">
      <dgm:prSet presAssocID="{C89AE3A7-D1F7-4FD7-9C2C-5EC1DBEDE852}" presName="shap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269563F-7F11-4311-BAFE-5E21C0DB14F4}" type="pres">
      <dgm:prSet presAssocID="{535E5159-BAF1-4A07-AE7E-8B8A09EC02AB}" presName="sibTrans" presStyleLbl="sibTrans2D1" presStyleIdx="3" presStyleCnt="5"/>
      <dgm:spPr/>
      <dgm:t>
        <a:bodyPr/>
        <a:lstStyle/>
        <a:p>
          <a:endParaRPr lang="tr-TR"/>
        </a:p>
      </dgm:t>
    </dgm:pt>
    <dgm:pt modelId="{D7DCD5D9-7B81-4F10-9848-22979B9433DF}" type="pres">
      <dgm:prSet presAssocID="{CB17A310-41E0-462A-9BA1-FB889ACBD9AD}" presName="middleNode" presStyleCnt="0"/>
      <dgm:spPr/>
    </dgm:pt>
    <dgm:pt modelId="{0E720009-2651-4F31-9A2C-C35F61427F09}" type="pres">
      <dgm:prSet presAssocID="{CB17A310-41E0-462A-9BA1-FB889ACBD9AD}" presName="padding" presStyleLbl="node1" presStyleIdx="3" presStyleCnt="6"/>
      <dgm:spPr/>
    </dgm:pt>
    <dgm:pt modelId="{55F36EFF-0F27-4718-9FFC-3250AF5CC2F4}" type="pres">
      <dgm:prSet presAssocID="{CB17A310-41E0-462A-9BA1-FB889ACBD9AD}" presName="shap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29A28E1-C64B-41AD-A333-A2991FF81A43}" type="pres">
      <dgm:prSet presAssocID="{6D1806B0-9F38-4A7C-A83F-0E2EED4ABBF2}" presName="sibTrans" presStyleLbl="sibTrans2D1" presStyleIdx="4" presStyleCnt="5"/>
      <dgm:spPr/>
      <dgm:t>
        <a:bodyPr/>
        <a:lstStyle/>
        <a:p>
          <a:endParaRPr lang="tr-TR"/>
        </a:p>
      </dgm:t>
    </dgm:pt>
    <dgm:pt modelId="{1F9D926C-AFBC-42F3-84E8-0489032BE8F6}" type="pres">
      <dgm:prSet presAssocID="{888AFBA6-DAAB-4EBD-9E66-56F936083A90}" presName="las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3EF6241-32AD-47E1-852C-71B150BC8218}" type="presOf" srcId="{F946B229-E34D-4159-A9B7-44F060D1D237}" destId="{399663FB-8D24-420A-97F7-BEAB860106AE}" srcOrd="0" destOrd="0" presId="urn:microsoft.com/office/officeart/2005/8/layout/bProcess2"/>
    <dgm:cxn modelId="{4170AF39-FB4D-4D8D-B211-0E718C52E574}" type="presOf" srcId="{CB17A310-41E0-462A-9BA1-FB889ACBD9AD}" destId="{55F36EFF-0F27-4718-9FFC-3250AF5CC2F4}" srcOrd="0" destOrd="0" presId="urn:microsoft.com/office/officeart/2005/8/layout/bProcess2"/>
    <dgm:cxn modelId="{717F0C97-F5C0-4308-A28B-1C52A8ED9E00}" srcId="{33D0F139-F5EA-4EE4-96C0-2A52796C19BB}" destId="{CB17A310-41E0-462A-9BA1-FB889ACBD9AD}" srcOrd="4" destOrd="0" parTransId="{7BB888C0-1CD7-424D-8E0B-AA146A11E8E8}" sibTransId="{6D1806B0-9F38-4A7C-A83F-0E2EED4ABBF2}"/>
    <dgm:cxn modelId="{D7F9992F-8971-458A-85A5-39DE4E031694}" type="presOf" srcId="{2E8E5CA6-7580-475B-8E40-CFC330AA581D}" destId="{91C9FD5E-2BF2-4EA7-B479-5B965682C22D}" srcOrd="0" destOrd="0" presId="urn:microsoft.com/office/officeart/2005/8/layout/bProcess2"/>
    <dgm:cxn modelId="{6D30C311-5D7F-443A-8EF9-E3E3FC1B9D96}" srcId="{33D0F139-F5EA-4EE4-96C0-2A52796C19BB}" destId="{66CFBD19-B191-450D-8CD5-6BAEAD40486D}" srcOrd="2" destOrd="0" parTransId="{C5E513C0-77A1-4860-8521-82F947E76689}" sibTransId="{F946B229-E34D-4159-A9B7-44F060D1D237}"/>
    <dgm:cxn modelId="{9EAC1112-5647-4347-8088-1F12E2AB99F5}" type="presOf" srcId="{39CFE8CD-83B7-4446-B75E-2BECF414FEB0}" destId="{064817ED-B757-4CFE-85B8-5DFD62A2A3B8}" srcOrd="0" destOrd="0" presId="urn:microsoft.com/office/officeart/2005/8/layout/bProcess2"/>
    <dgm:cxn modelId="{EB9DA71C-E246-4099-AB94-72263E74875E}" type="presOf" srcId="{6D1806B0-9F38-4A7C-A83F-0E2EED4ABBF2}" destId="{D29A28E1-C64B-41AD-A333-A2991FF81A43}" srcOrd="0" destOrd="0" presId="urn:microsoft.com/office/officeart/2005/8/layout/bProcess2"/>
    <dgm:cxn modelId="{DB83EA63-22D5-4D89-A81D-98D576F4DFCB}" type="presOf" srcId="{7126B8EA-7C77-46E8-9663-F011C26656FD}" destId="{A797B390-CD7E-4C37-851F-C856F07F6D28}" srcOrd="0" destOrd="0" presId="urn:microsoft.com/office/officeart/2005/8/layout/bProcess2"/>
    <dgm:cxn modelId="{6DBAECA3-C411-4D30-B3F0-90DEC54206E7}" type="presOf" srcId="{C89AE3A7-D1F7-4FD7-9C2C-5EC1DBEDE852}" destId="{44AA187D-824A-499D-8F9C-42831DDF4177}" srcOrd="0" destOrd="0" presId="urn:microsoft.com/office/officeart/2005/8/layout/bProcess2"/>
    <dgm:cxn modelId="{F7C8E1AF-E6E7-4119-943B-229D49533806}" srcId="{33D0F139-F5EA-4EE4-96C0-2A52796C19BB}" destId="{39CFE8CD-83B7-4446-B75E-2BECF414FEB0}" srcOrd="1" destOrd="0" parTransId="{27DB8533-9BD9-48F2-8BAF-ED0268FEB22C}" sibTransId="{3B623296-BE06-4856-BDA7-2E29A325F5AA}"/>
    <dgm:cxn modelId="{29FCFBE5-8DB4-48AB-AD36-469D399090AA}" srcId="{33D0F139-F5EA-4EE4-96C0-2A52796C19BB}" destId="{888AFBA6-DAAB-4EBD-9E66-56F936083A90}" srcOrd="5" destOrd="0" parTransId="{41B87D08-FB16-4601-8BCA-E81A7C0A5E30}" sibTransId="{301766FA-576A-42C1-91EF-B43F6523ED71}"/>
    <dgm:cxn modelId="{3AD6465A-39C1-487A-837F-3B34A62CD748}" type="presOf" srcId="{33D0F139-F5EA-4EE4-96C0-2A52796C19BB}" destId="{230196C0-C928-4C05-BA59-9DAF0EBF51A0}" srcOrd="0" destOrd="0" presId="urn:microsoft.com/office/officeart/2005/8/layout/bProcess2"/>
    <dgm:cxn modelId="{2A735F36-43B1-4B99-9893-5A224BE067F1}" type="presOf" srcId="{66CFBD19-B191-450D-8CD5-6BAEAD40486D}" destId="{55CAC4F4-E71D-4288-A324-7F64B3547825}" srcOrd="0" destOrd="0" presId="urn:microsoft.com/office/officeart/2005/8/layout/bProcess2"/>
    <dgm:cxn modelId="{1017E025-C6C3-4F15-B52D-C5ADF406173F}" type="presOf" srcId="{3B623296-BE06-4856-BDA7-2E29A325F5AA}" destId="{0913AC13-A307-4830-938D-DCCB97A11323}" srcOrd="0" destOrd="0" presId="urn:microsoft.com/office/officeart/2005/8/layout/bProcess2"/>
    <dgm:cxn modelId="{FD52DC48-CB22-48A4-8EDB-138CBCDCC189}" srcId="{33D0F139-F5EA-4EE4-96C0-2A52796C19BB}" destId="{7126B8EA-7C77-46E8-9663-F011C26656FD}" srcOrd="0" destOrd="0" parTransId="{34B84CED-6028-47ED-8E1E-286DD33786B8}" sibTransId="{2E8E5CA6-7580-475B-8E40-CFC330AA581D}"/>
    <dgm:cxn modelId="{D6BCE700-9BE7-46A6-AE1A-9E37BBE18CDD}" type="presOf" srcId="{535E5159-BAF1-4A07-AE7E-8B8A09EC02AB}" destId="{C269563F-7F11-4311-BAFE-5E21C0DB14F4}" srcOrd="0" destOrd="0" presId="urn:microsoft.com/office/officeart/2005/8/layout/bProcess2"/>
    <dgm:cxn modelId="{56B22319-9CF9-46E9-A787-F5AD2B6A55DE}" type="presOf" srcId="{888AFBA6-DAAB-4EBD-9E66-56F936083A90}" destId="{1F9D926C-AFBC-42F3-84E8-0489032BE8F6}" srcOrd="0" destOrd="0" presId="urn:microsoft.com/office/officeart/2005/8/layout/bProcess2"/>
    <dgm:cxn modelId="{16F8B68C-933D-4D4F-AF4E-DAA30485DBB5}" srcId="{33D0F139-F5EA-4EE4-96C0-2A52796C19BB}" destId="{C89AE3A7-D1F7-4FD7-9C2C-5EC1DBEDE852}" srcOrd="3" destOrd="0" parTransId="{A99D2220-126A-47AB-8FB7-29BEEECD26FE}" sibTransId="{535E5159-BAF1-4A07-AE7E-8B8A09EC02AB}"/>
    <dgm:cxn modelId="{E24E2510-A255-4867-A3C8-683A519A5B25}" type="presParOf" srcId="{230196C0-C928-4C05-BA59-9DAF0EBF51A0}" destId="{A797B390-CD7E-4C37-851F-C856F07F6D28}" srcOrd="0" destOrd="0" presId="urn:microsoft.com/office/officeart/2005/8/layout/bProcess2"/>
    <dgm:cxn modelId="{F9336CEB-B873-4A05-AB69-7D9A369D1FCF}" type="presParOf" srcId="{230196C0-C928-4C05-BA59-9DAF0EBF51A0}" destId="{91C9FD5E-2BF2-4EA7-B479-5B965682C22D}" srcOrd="1" destOrd="0" presId="urn:microsoft.com/office/officeart/2005/8/layout/bProcess2"/>
    <dgm:cxn modelId="{9FC2698D-A50F-4020-BA6D-64D367211C06}" type="presParOf" srcId="{230196C0-C928-4C05-BA59-9DAF0EBF51A0}" destId="{68E1BB20-72DB-4ADD-B898-EDFD2C96F5A1}" srcOrd="2" destOrd="0" presId="urn:microsoft.com/office/officeart/2005/8/layout/bProcess2"/>
    <dgm:cxn modelId="{2AE669A6-17FE-4D0E-9B68-4159D3A82469}" type="presParOf" srcId="{68E1BB20-72DB-4ADD-B898-EDFD2C96F5A1}" destId="{05D95C8A-C0DE-48FC-BDB8-FBAE2FC37AC4}" srcOrd="0" destOrd="0" presId="urn:microsoft.com/office/officeart/2005/8/layout/bProcess2"/>
    <dgm:cxn modelId="{299A0180-54D4-461F-A797-B71C4243B168}" type="presParOf" srcId="{68E1BB20-72DB-4ADD-B898-EDFD2C96F5A1}" destId="{064817ED-B757-4CFE-85B8-5DFD62A2A3B8}" srcOrd="1" destOrd="0" presId="urn:microsoft.com/office/officeart/2005/8/layout/bProcess2"/>
    <dgm:cxn modelId="{756B4FE3-6B79-4B42-A679-5AD4F5B1809A}" type="presParOf" srcId="{230196C0-C928-4C05-BA59-9DAF0EBF51A0}" destId="{0913AC13-A307-4830-938D-DCCB97A11323}" srcOrd="3" destOrd="0" presId="urn:microsoft.com/office/officeart/2005/8/layout/bProcess2"/>
    <dgm:cxn modelId="{4941B770-23DA-40A6-889B-4809827091B7}" type="presParOf" srcId="{230196C0-C928-4C05-BA59-9DAF0EBF51A0}" destId="{DB38EF63-132B-46E1-A932-B776AC9074CD}" srcOrd="4" destOrd="0" presId="urn:microsoft.com/office/officeart/2005/8/layout/bProcess2"/>
    <dgm:cxn modelId="{8E669680-E23D-4517-8FEA-5A719270978C}" type="presParOf" srcId="{DB38EF63-132B-46E1-A932-B776AC9074CD}" destId="{F0934CC0-E1F8-4423-B935-80A28FA6D032}" srcOrd="0" destOrd="0" presId="urn:microsoft.com/office/officeart/2005/8/layout/bProcess2"/>
    <dgm:cxn modelId="{77F2CC55-FDCF-4CD6-B20C-FF7DF390B50F}" type="presParOf" srcId="{DB38EF63-132B-46E1-A932-B776AC9074CD}" destId="{55CAC4F4-E71D-4288-A324-7F64B3547825}" srcOrd="1" destOrd="0" presId="urn:microsoft.com/office/officeart/2005/8/layout/bProcess2"/>
    <dgm:cxn modelId="{B897BA94-CC8E-40DD-9473-48D6008F51ED}" type="presParOf" srcId="{230196C0-C928-4C05-BA59-9DAF0EBF51A0}" destId="{399663FB-8D24-420A-97F7-BEAB860106AE}" srcOrd="5" destOrd="0" presId="urn:microsoft.com/office/officeart/2005/8/layout/bProcess2"/>
    <dgm:cxn modelId="{45C3DF53-6D82-4EEE-B75C-18B72F8A221E}" type="presParOf" srcId="{230196C0-C928-4C05-BA59-9DAF0EBF51A0}" destId="{72E2639F-2117-4C41-8EAA-CCD642690667}" srcOrd="6" destOrd="0" presId="urn:microsoft.com/office/officeart/2005/8/layout/bProcess2"/>
    <dgm:cxn modelId="{BA802B0A-E5A7-4E15-AC2E-0EBFC1689864}" type="presParOf" srcId="{72E2639F-2117-4C41-8EAA-CCD642690667}" destId="{9F3764BC-48BB-4171-B23C-5477F3073FCA}" srcOrd="0" destOrd="0" presId="urn:microsoft.com/office/officeart/2005/8/layout/bProcess2"/>
    <dgm:cxn modelId="{F8351B57-2322-4872-8357-F21767B4AC41}" type="presParOf" srcId="{72E2639F-2117-4C41-8EAA-CCD642690667}" destId="{44AA187D-824A-499D-8F9C-42831DDF4177}" srcOrd="1" destOrd="0" presId="urn:microsoft.com/office/officeart/2005/8/layout/bProcess2"/>
    <dgm:cxn modelId="{2F9EF8A2-5D98-4688-828D-8B7FA50DA693}" type="presParOf" srcId="{230196C0-C928-4C05-BA59-9DAF0EBF51A0}" destId="{C269563F-7F11-4311-BAFE-5E21C0DB14F4}" srcOrd="7" destOrd="0" presId="urn:microsoft.com/office/officeart/2005/8/layout/bProcess2"/>
    <dgm:cxn modelId="{01FCD011-E433-4FB6-9DFC-409E0DFB64E0}" type="presParOf" srcId="{230196C0-C928-4C05-BA59-9DAF0EBF51A0}" destId="{D7DCD5D9-7B81-4F10-9848-22979B9433DF}" srcOrd="8" destOrd="0" presId="urn:microsoft.com/office/officeart/2005/8/layout/bProcess2"/>
    <dgm:cxn modelId="{B4930EB9-AC9C-4198-81E6-951F65510E00}" type="presParOf" srcId="{D7DCD5D9-7B81-4F10-9848-22979B9433DF}" destId="{0E720009-2651-4F31-9A2C-C35F61427F09}" srcOrd="0" destOrd="0" presId="urn:microsoft.com/office/officeart/2005/8/layout/bProcess2"/>
    <dgm:cxn modelId="{BD965E92-1B8E-42AE-80A4-126802EDF924}" type="presParOf" srcId="{D7DCD5D9-7B81-4F10-9848-22979B9433DF}" destId="{55F36EFF-0F27-4718-9FFC-3250AF5CC2F4}" srcOrd="1" destOrd="0" presId="urn:microsoft.com/office/officeart/2005/8/layout/bProcess2"/>
    <dgm:cxn modelId="{6775673F-53A2-44FB-B5F6-539D929A5821}" type="presParOf" srcId="{230196C0-C928-4C05-BA59-9DAF0EBF51A0}" destId="{D29A28E1-C64B-41AD-A333-A2991FF81A43}" srcOrd="9" destOrd="0" presId="urn:microsoft.com/office/officeart/2005/8/layout/bProcess2"/>
    <dgm:cxn modelId="{53C5081B-D207-41DD-9902-671E1811F8B9}" type="presParOf" srcId="{230196C0-C928-4C05-BA59-9DAF0EBF51A0}" destId="{1F9D926C-AFBC-42F3-84E8-0489032BE8F6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7B390-CD7E-4C37-851F-C856F07F6D28}">
      <dsp:nvSpPr>
        <dsp:cNvPr id="0" name=""/>
        <dsp:cNvSpPr/>
      </dsp:nvSpPr>
      <dsp:spPr>
        <a:xfrm>
          <a:off x="0" y="2857"/>
          <a:ext cx="1943099" cy="1943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smtClean="0"/>
            <a:t>Finansal Kriz</a:t>
          </a:r>
          <a:endParaRPr lang="tr-TR" sz="2700" kern="1200" dirty="0"/>
        </a:p>
      </dsp:txBody>
      <dsp:txXfrm>
        <a:off x="284560" y="287417"/>
        <a:ext cx="1373979" cy="1373979"/>
      </dsp:txXfrm>
    </dsp:sp>
    <dsp:sp modelId="{91C9FD5E-2BF2-4EA7-B479-5B965682C22D}">
      <dsp:nvSpPr>
        <dsp:cNvPr id="0" name=""/>
        <dsp:cNvSpPr/>
      </dsp:nvSpPr>
      <dsp:spPr>
        <a:xfrm rot="10800000">
          <a:off x="631507" y="2196860"/>
          <a:ext cx="680085" cy="53191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4817ED-B757-4CFE-85B8-5DFD62A2A3B8}">
      <dsp:nvSpPr>
        <dsp:cNvPr id="0" name=""/>
        <dsp:cNvSpPr/>
      </dsp:nvSpPr>
      <dsp:spPr>
        <a:xfrm>
          <a:off x="323526" y="2949568"/>
          <a:ext cx="1296047" cy="1296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Devlet Borçları Krizi</a:t>
          </a:r>
          <a:endParaRPr lang="tr-TR" sz="2100" kern="1200" dirty="0"/>
        </a:p>
      </dsp:txBody>
      <dsp:txXfrm>
        <a:off x="513328" y="3139370"/>
        <a:ext cx="916443" cy="916443"/>
      </dsp:txXfrm>
    </dsp:sp>
    <dsp:sp modelId="{0913AC13-A307-4830-938D-DCCB97A11323}">
      <dsp:nvSpPr>
        <dsp:cNvPr id="0" name=""/>
        <dsp:cNvSpPr/>
      </dsp:nvSpPr>
      <dsp:spPr>
        <a:xfrm rot="5386758">
          <a:off x="2137130" y="3325836"/>
          <a:ext cx="680085" cy="53191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AC4F4-E71D-4288-A324-7F64B3547825}">
      <dsp:nvSpPr>
        <dsp:cNvPr id="0" name=""/>
        <dsp:cNvSpPr/>
      </dsp:nvSpPr>
      <dsp:spPr>
        <a:xfrm>
          <a:off x="3304663" y="2938085"/>
          <a:ext cx="1296047" cy="1296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Yüksek Bütçe Açıkları</a:t>
          </a:r>
        </a:p>
      </dsp:txBody>
      <dsp:txXfrm>
        <a:off x="3494465" y="3127887"/>
        <a:ext cx="916443" cy="916443"/>
      </dsp:txXfrm>
    </dsp:sp>
    <dsp:sp modelId="{399663FB-8D24-420A-97F7-BEAB860106AE}">
      <dsp:nvSpPr>
        <dsp:cNvPr id="0" name=""/>
        <dsp:cNvSpPr/>
      </dsp:nvSpPr>
      <dsp:spPr>
        <a:xfrm rot="21512503">
          <a:off x="3579018" y="1999252"/>
          <a:ext cx="680085" cy="53191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AA187D-824A-499D-8F9C-42831DDF4177}">
      <dsp:nvSpPr>
        <dsp:cNvPr id="0" name=""/>
        <dsp:cNvSpPr/>
      </dsp:nvSpPr>
      <dsp:spPr>
        <a:xfrm>
          <a:off x="3238176" y="326383"/>
          <a:ext cx="1296047" cy="1296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Dü</a:t>
          </a:r>
          <a:r>
            <a:rPr lang="tr-TR" sz="1800" kern="1200" dirty="0" smtClean="0"/>
            <a:t>ş</a:t>
          </a:r>
          <a:r>
            <a:rPr lang="tr-TR" sz="2100" kern="1200" dirty="0" smtClean="0"/>
            <a:t>ük Büyüme Oranları</a:t>
          </a:r>
        </a:p>
      </dsp:txBody>
      <dsp:txXfrm>
        <a:off x="3427978" y="516185"/>
        <a:ext cx="916443" cy="916443"/>
      </dsp:txXfrm>
    </dsp:sp>
    <dsp:sp modelId="{C269563F-7F11-4311-BAFE-5E21C0DB14F4}">
      <dsp:nvSpPr>
        <dsp:cNvPr id="0" name=""/>
        <dsp:cNvSpPr/>
      </dsp:nvSpPr>
      <dsp:spPr>
        <a:xfrm rot="5400000">
          <a:off x="5018536" y="708450"/>
          <a:ext cx="680085" cy="53191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F36EFF-0F27-4718-9FFC-3250AF5CC2F4}">
      <dsp:nvSpPr>
        <dsp:cNvPr id="0" name=""/>
        <dsp:cNvSpPr/>
      </dsp:nvSpPr>
      <dsp:spPr>
        <a:xfrm>
          <a:off x="6152826" y="326383"/>
          <a:ext cx="1296047" cy="12960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İ</a:t>
          </a:r>
          <a:r>
            <a:rPr lang="tr-TR" sz="1800" kern="1200" dirty="0" smtClean="0"/>
            <a:t>ş</a:t>
          </a:r>
          <a:r>
            <a:rPr lang="tr-TR" sz="2100" kern="1200" dirty="0" smtClean="0"/>
            <a:t>sizlik</a:t>
          </a:r>
        </a:p>
      </dsp:txBody>
      <dsp:txXfrm>
        <a:off x="6342628" y="516185"/>
        <a:ext cx="916443" cy="916443"/>
      </dsp:txXfrm>
    </dsp:sp>
    <dsp:sp modelId="{D29A28E1-C64B-41AD-A333-A2991FF81A43}">
      <dsp:nvSpPr>
        <dsp:cNvPr id="0" name=""/>
        <dsp:cNvSpPr/>
      </dsp:nvSpPr>
      <dsp:spPr>
        <a:xfrm rot="10800000">
          <a:off x="6460807" y="1873334"/>
          <a:ext cx="680085" cy="531913"/>
        </a:xfrm>
        <a:prstGeom prst="triangl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9D926C-AFBC-42F3-84E8-0489032BE8F6}">
      <dsp:nvSpPr>
        <dsp:cNvPr id="0" name=""/>
        <dsp:cNvSpPr/>
      </dsp:nvSpPr>
      <dsp:spPr>
        <a:xfrm>
          <a:off x="5829300" y="2626042"/>
          <a:ext cx="1943099" cy="1943099"/>
        </a:xfrm>
        <a:prstGeom prst="ellipse">
          <a:avLst/>
        </a:prstGeom>
        <a:blipFill>
          <a:blip xmlns:r="http://schemas.openxmlformats.org/officeDocument/2006/relationships" r:embed="rId1">
            <a:duotone>
              <a:schemeClr val="accent2">
                <a:shade val="22000"/>
                <a:satMod val="160000"/>
              </a:schemeClr>
              <a:schemeClr val="accent2"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2">
              <a:tint val="10000"/>
              <a:satMod val="13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700" kern="1200" dirty="0" smtClean="0"/>
            <a:t>Global Ekonomik Kriz</a:t>
          </a:r>
        </a:p>
      </dsp:txBody>
      <dsp:txXfrm>
        <a:off x="6113860" y="2910602"/>
        <a:ext cx="1373979" cy="1373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9993" y="0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2A3C96BD-A66E-48F9-B554-4BC3BC5E922C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5659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9993" y="6465659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5808A6C-D60B-4361-AFFF-D0F028F1650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994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CD3E842-C77F-4686-A2F8-A0D4B9F4C968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70250" y="511175"/>
            <a:ext cx="3398838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935" y="3233421"/>
            <a:ext cx="7951470" cy="306324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65659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9993" y="6465659"/>
            <a:ext cx="4307047" cy="34036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CE37484-B3F6-486C-9C41-FDCB560B6C9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3861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14" name="Picture 13" descr="yeni1-500-150"/>
          <p:cNvPicPr/>
          <p:nvPr userDrawn="1"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375" r="83942" b="40615"/>
          <a:stretch/>
        </p:blipFill>
        <p:spPr bwMode="auto">
          <a:xfrm>
            <a:off x="8242818" y="69755"/>
            <a:ext cx="910998" cy="881743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DF5907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pic>
        <p:nvPicPr>
          <p:cNvPr id="7" name="Picture 6" descr="yeni1-500-150"/>
          <p:cNvPicPr/>
          <p:nvPr userDrawn="1"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375" r="83942" b="40615"/>
          <a:stretch/>
        </p:blipFill>
        <p:spPr bwMode="auto">
          <a:xfrm>
            <a:off x="8242818" y="69755"/>
            <a:ext cx="910998" cy="881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pic>
        <p:nvPicPr>
          <p:cNvPr id="12" name="Picture 11" descr="yeni1-500-150"/>
          <p:cNvPicPr/>
          <p:nvPr userDrawn="1"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375" r="83942" b="40615"/>
          <a:stretch/>
        </p:blipFill>
        <p:spPr bwMode="auto">
          <a:xfrm>
            <a:off x="8242818" y="69755"/>
            <a:ext cx="910998" cy="881743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7" descr="yeni1-500-150"/>
          <p:cNvPicPr/>
          <p:nvPr userDrawn="1"/>
        </p:nvPicPr>
        <p:blipFill rotWithShape="1"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375" r="83942" b="40615"/>
          <a:stretch/>
        </p:blipFill>
        <p:spPr bwMode="auto">
          <a:xfrm>
            <a:off x="8242818" y="69755"/>
            <a:ext cx="910998" cy="88174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0D466F2-2300-4AF4-8F9B-E996BC5A38CF}" type="datetimeFigureOut">
              <a:rPr lang="tr-TR" smtClean="0"/>
              <a:t>08.03.2013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8C476CC-BF90-4566-B5DB-1EED5578E016}" type="slidenum">
              <a:rPr lang="tr-TR" smtClean="0"/>
              <a:t>‹#›</a:t>
            </a:fld>
            <a:endParaRPr lang="tr-TR"/>
          </a:p>
        </p:txBody>
      </p:sp>
      <p:pic>
        <p:nvPicPr>
          <p:cNvPr id="10" name="Picture 9" descr="yeni1-500-150"/>
          <p:cNvPicPr/>
          <p:nvPr userDrawn="1"/>
        </p:nvPicPr>
        <p:blipFill rotWithShape="1">
          <a:blip r:embed="rId1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375" r="83942" b="40615"/>
          <a:stretch/>
        </p:blipFill>
        <p:spPr bwMode="auto">
          <a:xfrm>
            <a:off x="8242818" y="69755"/>
            <a:ext cx="910998" cy="88174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KKTC MERKEZ BANKASI BA</a:t>
            </a:r>
            <a:r>
              <a:rPr lang="tr-TR" dirty="0" smtClean="0"/>
              <a:t>Ş</a:t>
            </a:r>
            <a:r>
              <a:rPr lang="tr-TR" sz="2800" dirty="0" smtClean="0"/>
              <a:t>KANI</a:t>
            </a:r>
          </a:p>
          <a:p>
            <a:r>
              <a:rPr lang="tr-TR" sz="2800" dirty="0" smtClean="0"/>
              <a:t>Dr. Bilal SAN</a:t>
            </a:r>
          </a:p>
          <a:p>
            <a:r>
              <a:rPr lang="tr-TR" sz="2800" dirty="0" smtClean="0"/>
              <a:t>8 Mart 2013, Lefko</a:t>
            </a:r>
            <a:r>
              <a:rPr lang="tr-TR" sz="2500" dirty="0" smtClean="0"/>
              <a:t>ş</a:t>
            </a:r>
            <a:r>
              <a:rPr lang="tr-TR" sz="2800" dirty="0" smtClean="0"/>
              <a:t>a</a:t>
            </a:r>
            <a:endParaRPr lang="tr-TR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Finansal Kriz,</a:t>
            </a:r>
            <a:br>
              <a:rPr lang="tr-TR" dirty="0" smtClean="0"/>
            </a:br>
            <a:r>
              <a:rPr lang="tr-TR" dirty="0" smtClean="0"/>
              <a:t>KKTC Bankacılık Sektörü ve Kurumsalla</a:t>
            </a:r>
            <a:r>
              <a:rPr lang="tr-TR" sz="3800" dirty="0" smtClean="0"/>
              <a:t>ş</a:t>
            </a:r>
            <a:r>
              <a:rPr lang="tr-TR" dirty="0" smtClean="0"/>
              <a:t>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418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Kurumsalla</a:t>
            </a:r>
            <a:r>
              <a:rPr lang="tr-TR" sz="3800" b="1" dirty="0" smtClean="0"/>
              <a:t>ş</a:t>
            </a:r>
            <a:r>
              <a:rPr lang="tr-TR" b="1" dirty="0" smtClean="0"/>
              <a:t>ma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628800"/>
            <a:ext cx="7772400" cy="4463008"/>
          </a:xfrm>
        </p:spPr>
        <p:txBody>
          <a:bodyPr/>
          <a:lstStyle/>
          <a:p>
            <a:pPr marL="0" indent="0">
              <a:buNone/>
            </a:pPr>
            <a:r>
              <a:rPr lang="tr-TR" b="1" dirty="0" smtClean="0"/>
              <a:t>TANIM</a:t>
            </a:r>
          </a:p>
          <a:p>
            <a:r>
              <a:rPr lang="tr-TR" dirty="0" smtClean="0"/>
              <a:t>Bir i</a:t>
            </a:r>
            <a:r>
              <a:rPr lang="tr-TR" sz="2300" dirty="0" smtClean="0"/>
              <a:t>ş</a:t>
            </a:r>
            <a:r>
              <a:rPr lang="tr-TR" dirty="0" smtClean="0"/>
              <a:t>letmenin, faaliyetlerini ki</a:t>
            </a:r>
            <a:r>
              <a:rPr lang="tr-TR" sz="2300" dirty="0" smtClean="0"/>
              <a:t>ş</a:t>
            </a:r>
            <a:r>
              <a:rPr lang="tr-TR" dirty="0" smtClean="0"/>
              <a:t>ilerden ba</a:t>
            </a:r>
            <a:r>
              <a:rPr lang="tr-TR" sz="2300" dirty="0" smtClean="0"/>
              <a:t>ğ</a:t>
            </a:r>
            <a:r>
              <a:rPr lang="tr-TR" dirty="0" smtClean="0"/>
              <a:t>ımsız olarak sürdürülebilmesini ve geli</a:t>
            </a:r>
            <a:r>
              <a:rPr lang="tr-TR" sz="2300" dirty="0" smtClean="0"/>
              <a:t>ş</a:t>
            </a:r>
            <a:r>
              <a:rPr lang="tr-TR" dirty="0" smtClean="0"/>
              <a:t>tirebilmesini sa</a:t>
            </a:r>
            <a:r>
              <a:rPr lang="tr-TR" sz="2200" dirty="0" smtClean="0"/>
              <a:t>ğ</a:t>
            </a:r>
            <a:r>
              <a:rPr lang="tr-TR" dirty="0" smtClean="0"/>
              <a:t>layan bir yapı olu</a:t>
            </a:r>
            <a:r>
              <a:rPr lang="tr-TR" sz="2300" dirty="0" smtClean="0"/>
              <a:t>ş</a:t>
            </a:r>
            <a:r>
              <a:rPr lang="tr-TR" dirty="0" smtClean="0"/>
              <a:t>turulması</a:t>
            </a:r>
            <a:br>
              <a:rPr lang="tr-TR" dirty="0" smtClean="0"/>
            </a:br>
            <a:endParaRPr lang="tr-TR" dirty="0" smtClean="0"/>
          </a:p>
          <a:p>
            <a:pPr marL="0" indent="0">
              <a:buNone/>
            </a:pPr>
            <a:r>
              <a:rPr lang="tr-TR" b="1" dirty="0" smtClean="0"/>
              <a:t>AMAÇ</a:t>
            </a:r>
          </a:p>
          <a:p>
            <a:r>
              <a:rPr lang="tr-TR" sz="2300" dirty="0" smtClean="0"/>
              <a:t>İş</a:t>
            </a:r>
            <a:r>
              <a:rPr lang="tr-TR" dirty="0" smtClean="0"/>
              <a:t>letmenin </a:t>
            </a:r>
            <a:r>
              <a:rPr lang="tr-TR" sz="2300" dirty="0" smtClean="0"/>
              <a:t>ş</a:t>
            </a:r>
            <a:r>
              <a:rPr lang="tr-TR" dirty="0" smtClean="0"/>
              <a:t>ahıslardan ve </a:t>
            </a:r>
            <a:r>
              <a:rPr lang="tr-TR" sz="2300" dirty="0" smtClean="0"/>
              <a:t>ş</a:t>
            </a:r>
            <a:r>
              <a:rPr lang="tr-TR" dirty="0" smtClean="0"/>
              <a:t>ahsi icra yöntemlerinden ba</a:t>
            </a:r>
            <a:r>
              <a:rPr lang="tr-TR" sz="2300" dirty="0" smtClean="0"/>
              <a:t>ğ</a:t>
            </a:r>
            <a:r>
              <a:rPr lang="tr-TR" dirty="0" smtClean="0"/>
              <a:t>ımsız olması</a:t>
            </a:r>
          </a:p>
          <a:p>
            <a:r>
              <a:rPr lang="tr-TR" dirty="0" smtClean="0"/>
              <a:t>Süreklili</a:t>
            </a:r>
            <a:r>
              <a:rPr lang="tr-TR" sz="2300" dirty="0" smtClean="0"/>
              <a:t>ğ</a:t>
            </a:r>
            <a:r>
              <a:rPr lang="tr-TR" dirty="0" smtClean="0"/>
              <a:t>in sa</a:t>
            </a:r>
            <a:r>
              <a:rPr lang="tr-TR" sz="2200" dirty="0" smtClean="0"/>
              <a:t>ğ</a:t>
            </a:r>
            <a:r>
              <a:rPr lang="tr-TR" dirty="0" smtClean="0"/>
              <a:t>lanması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934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Kurumsalla</a:t>
            </a:r>
            <a:r>
              <a:rPr lang="tr-TR" sz="3800" b="1" dirty="0" smtClean="0"/>
              <a:t>ş</a:t>
            </a:r>
            <a:r>
              <a:rPr lang="tr-TR" b="1" dirty="0" smtClean="0"/>
              <a:t>manın Faydaları - 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318992"/>
          </a:xfrm>
        </p:spPr>
        <p:txBody>
          <a:bodyPr/>
          <a:lstStyle/>
          <a:p>
            <a:r>
              <a:rPr lang="tr-TR" dirty="0" smtClean="0"/>
              <a:t>Kurulu</a:t>
            </a:r>
            <a:r>
              <a:rPr lang="tr-TR" sz="2300" dirty="0" smtClean="0"/>
              <a:t>ş</a:t>
            </a:r>
            <a:r>
              <a:rPr lang="tr-TR" dirty="0" smtClean="0"/>
              <a:t> daha düzenli ve sistemli çalı</a:t>
            </a:r>
            <a:r>
              <a:rPr lang="tr-TR" sz="2300" dirty="0" smtClean="0"/>
              <a:t>ş</a:t>
            </a:r>
            <a:r>
              <a:rPr lang="tr-TR" dirty="0" smtClean="0"/>
              <a:t>ır</a:t>
            </a:r>
          </a:p>
          <a:p>
            <a:r>
              <a:rPr lang="tr-TR" dirty="0" smtClean="0"/>
              <a:t>Kontrolü sa</a:t>
            </a:r>
            <a:r>
              <a:rPr lang="tr-TR" sz="2300" dirty="0" smtClean="0"/>
              <a:t>ğ</a:t>
            </a:r>
            <a:r>
              <a:rPr lang="tr-TR" dirty="0" smtClean="0"/>
              <a:t>lamak </a:t>
            </a:r>
            <a:r>
              <a:rPr lang="tr-TR" dirty="0"/>
              <a:t>k</a:t>
            </a:r>
            <a:r>
              <a:rPr lang="tr-TR" dirty="0" smtClean="0"/>
              <a:t>olayla</a:t>
            </a:r>
            <a:r>
              <a:rPr lang="tr-TR" sz="2300" dirty="0" smtClean="0"/>
              <a:t>ş</a:t>
            </a:r>
            <a:r>
              <a:rPr lang="tr-TR" dirty="0" smtClean="0"/>
              <a:t>ır</a:t>
            </a:r>
          </a:p>
          <a:p>
            <a:r>
              <a:rPr lang="tr-TR" dirty="0" smtClean="0"/>
              <a:t>Hata oranı dü</a:t>
            </a:r>
            <a:r>
              <a:rPr lang="tr-TR" sz="2300" dirty="0" smtClean="0"/>
              <a:t>ş</a:t>
            </a:r>
            <a:r>
              <a:rPr lang="tr-TR" dirty="0" smtClean="0"/>
              <a:t>er</a:t>
            </a:r>
          </a:p>
          <a:p>
            <a:r>
              <a:rPr lang="tr-TR" dirty="0" smtClean="0"/>
              <a:t>Hedeflere ula</a:t>
            </a:r>
            <a:r>
              <a:rPr lang="tr-TR" sz="2300" dirty="0" smtClean="0"/>
              <a:t>ş</a:t>
            </a:r>
            <a:r>
              <a:rPr lang="tr-TR" dirty="0" smtClean="0"/>
              <a:t>mak kolayla</a:t>
            </a:r>
            <a:r>
              <a:rPr lang="tr-TR" sz="2300" dirty="0" smtClean="0"/>
              <a:t>ş</a:t>
            </a:r>
            <a:r>
              <a:rPr lang="tr-TR" dirty="0" smtClean="0"/>
              <a:t>ır</a:t>
            </a:r>
          </a:p>
          <a:p>
            <a:r>
              <a:rPr lang="tr-TR" dirty="0" smtClean="0"/>
              <a:t>Yetki ve sorumluluklar ayrı</a:t>
            </a:r>
            <a:r>
              <a:rPr lang="tr-TR" sz="2300" dirty="0" smtClean="0"/>
              <a:t>ş</a:t>
            </a:r>
            <a:r>
              <a:rPr lang="tr-TR" dirty="0" smtClean="0"/>
              <a:t>arak belirginle</a:t>
            </a:r>
            <a:r>
              <a:rPr lang="tr-TR" sz="2300" dirty="0" smtClean="0"/>
              <a:t>ş</a:t>
            </a:r>
            <a:r>
              <a:rPr lang="tr-TR" dirty="0" smtClean="0"/>
              <a:t>ir</a:t>
            </a:r>
          </a:p>
          <a:p>
            <a:r>
              <a:rPr lang="tr-TR" dirty="0" smtClean="0"/>
              <a:t>Farklı bakı</a:t>
            </a:r>
            <a:r>
              <a:rPr lang="tr-TR" sz="2300" dirty="0" smtClean="0"/>
              <a:t>ş</a:t>
            </a:r>
            <a:r>
              <a:rPr lang="tr-TR" dirty="0" smtClean="0"/>
              <a:t> açıları ortaya çıkar</a:t>
            </a:r>
          </a:p>
          <a:p>
            <a:r>
              <a:rPr lang="tr-TR" dirty="0" smtClean="0"/>
              <a:t>Bütçe ve i</a:t>
            </a:r>
            <a:r>
              <a:rPr lang="tr-TR" sz="2300" dirty="0" smtClean="0"/>
              <a:t>ş</a:t>
            </a:r>
            <a:r>
              <a:rPr lang="tr-TR" dirty="0" smtClean="0"/>
              <a:t> planları  daha açıktır</a:t>
            </a:r>
          </a:p>
          <a:p>
            <a:r>
              <a:rPr lang="tr-TR" dirty="0" smtClean="0"/>
              <a:t>İ</a:t>
            </a:r>
            <a:r>
              <a:rPr lang="tr-TR" sz="2300" dirty="0" smtClean="0"/>
              <a:t>ş</a:t>
            </a:r>
            <a:r>
              <a:rPr lang="tr-TR" dirty="0" smtClean="0"/>
              <a:t>ler ehil olanlarca yerine getirilir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788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Kurumsalla</a:t>
            </a:r>
            <a:r>
              <a:rPr lang="tr-TR" sz="3800" b="1" dirty="0" smtClean="0"/>
              <a:t>ş</a:t>
            </a:r>
            <a:r>
              <a:rPr lang="tr-TR" b="1" dirty="0" smtClean="0"/>
              <a:t>manın Faydaları - II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99592" y="1772816"/>
            <a:ext cx="7772400" cy="4318992"/>
          </a:xfrm>
        </p:spPr>
        <p:txBody>
          <a:bodyPr/>
          <a:lstStyle/>
          <a:p>
            <a:r>
              <a:rPr lang="tr-TR" dirty="0" smtClean="0"/>
              <a:t>Günlük çalı</a:t>
            </a:r>
            <a:r>
              <a:rPr lang="tr-TR" sz="2300" dirty="0" smtClean="0"/>
              <a:t>ş</a:t>
            </a:r>
            <a:r>
              <a:rPr lang="tr-TR" dirty="0" smtClean="0"/>
              <a:t>malarda rehber olur ve personelin davranı</a:t>
            </a:r>
            <a:r>
              <a:rPr lang="tr-TR" sz="2300" dirty="0" smtClean="0"/>
              <a:t>ş</a:t>
            </a:r>
            <a:r>
              <a:rPr lang="tr-TR" dirty="0" smtClean="0"/>
              <a:t> biçimlerini belirler</a:t>
            </a:r>
          </a:p>
          <a:p>
            <a:r>
              <a:rPr lang="tr-TR" dirty="0" smtClean="0"/>
              <a:t>İ</a:t>
            </a:r>
            <a:r>
              <a:rPr lang="tr-TR" sz="2300" dirty="0" smtClean="0"/>
              <a:t>ş</a:t>
            </a:r>
            <a:r>
              <a:rPr lang="tr-TR" dirty="0" smtClean="0"/>
              <a:t>lerin ola</a:t>
            </a:r>
            <a:r>
              <a:rPr lang="tr-TR" sz="2300" dirty="0" smtClean="0"/>
              <a:t>ğ</a:t>
            </a:r>
            <a:r>
              <a:rPr lang="tr-TR" dirty="0" smtClean="0"/>
              <a:t>an seyri için ki</a:t>
            </a:r>
            <a:r>
              <a:rPr lang="tr-TR" sz="2300" dirty="0" smtClean="0"/>
              <a:t>ş</a:t>
            </a:r>
            <a:r>
              <a:rPr lang="tr-TR" dirty="0" smtClean="0"/>
              <a:t>isel ili</a:t>
            </a:r>
            <a:r>
              <a:rPr lang="tr-TR" sz="2300" dirty="0" smtClean="0"/>
              <a:t>ş</a:t>
            </a:r>
            <a:r>
              <a:rPr lang="tr-TR" dirty="0" smtClean="0"/>
              <a:t>kilere gerek yoktur</a:t>
            </a:r>
          </a:p>
          <a:p>
            <a:r>
              <a:rPr lang="tr-TR" dirty="0" smtClean="0"/>
              <a:t>Ortaklar arası ve aile içi ili</a:t>
            </a:r>
            <a:r>
              <a:rPr lang="tr-TR" sz="2300" dirty="0" smtClean="0"/>
              <a:t>ş</a:t>
            </a:r>
            <a:r>
              <a:rPr lang="tr-TR" dirty="0" smtClean="0"/>
              <a:t>kilerdeki problemlerden kurum/</a:t>
            </a:r>
            <a:r>
              <a:rPr lang="tr-TR" sz="2300" dirty="0" smtClean="0"/>
              <a:t>ş</a:t>
            </a:r>
            <a:r>
              <a:rPr lang="tr-TR" dirty="0" smtClean="0"/>
              <a:t>irket etkilenmez</a:t>
            </a:r>
          </a:p>
          <a:p>
            <a:r>
              <a:rPr lang="tr-TR" dirty="0" smtClean="0"/>
              <a:t>Raporlama, </a:t>
            </a:r>
            <a:r>
              <a:rPr lang="tr-TR" sz="2300" dirty="0" smtClean="0"/>
              <a:t>ş</a:t>
            </a:r>
            <a:r>
              <a:rPr lang="tr-TR" dirty="0" smtClean="0"/>
              <a:t>effaflık, hesap verme/sorma sıkıntıları ya</a:t>
            </a:r>
            <a:r>
              <a:rPr lang="tr-TR" sz="2300" dirty="0" smtClean="0"/>
              <a:t>ş</a:t>
            </a:r>
            <a:r>
              <a:rPr lang="tr-TR" dirty="0" smtClean="0"/>
              <a:t>anmaz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997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495040"/>
              </p:ext>
            </p:extLst>
          </p:nvPr>
        </p:nvGraphicFramePr>
        <p:xfrm>
          <a:off x="1043608" y="692696"/>
          <a:ext cx="7056784" cy="3487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56784"/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tr-TR" sz="3200" b="1" dirty="0" smtClean="0"/>
                        <a:t>İÇERİK</a:t>
                      </a:r>
                      <a:endParaRPr lang="tr-TR" sz="3200" b="1" dirty="0"/>
                    </a:p>
                  </a:txBody>
                  <a:tcPr anchor="ctr"/>
                </a:tc>
              </a:tr>
              <a:tr h="666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Finansal Krizin Gelişimi ve Çözüm Arayışları</a:t>
                      </a:r>
                      <a:endParaRPr lang="tr-TR" sz="2400" b="1" dirty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KKTC Bankacılık Sektörü </a:t>
                      </a:r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KKTC Merkez Bankası Politikaları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2400" b="1" dirty="0" smtClean="0"/>
                    </a:p>
                  </a:txBody>
                  <a:tcPr/>
                </a:tc>
              </a:tr>
              <a:tr h="6660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400" b="1" dirty="0" smtClean="0"/>
                        <a:t>Kurumsalla</a:t>
                      </a:r>
                      <a:r>
                        <a:rPr lang="tr-TR" sz="2100" b="1" dirty="0" smtClean="0"/>
                        <a:t>ş</a:t>
                      </a:r>
                      <a:r>
                        <a:rPr lang="tr-TR" sz="2400" b="1" dirty="0" smtClean="0"/>
                        <a:t>ma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Global Ekonomik Krizin Gelişimi</a:t>
            </a:r>
            <a:endParaRPr lang="tr-TR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06277305"/>
              </p:ext>
            </p:extLst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757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600" b="1" dirty="0" smtClean="0"/>
              <a:t>Çözüm Arayışları</a:t>
            </a:r>
            <a:endParaRPr lang="tr-TR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636912"/>
            <a:ext cx="7772400" cy="3382888"/>
          </a:xfrm>
        </p:spPr>
        <p:txBody>
          <a:bodyPr>
            <a:normAutofit/>
          </a:bodyPr>
          <a:lstStyle/>
          <a:p>
            <a:r>
              <a:rPr lang="tr-TR" sz="3600" dirty="0" smtClean="0"/>
              <a:t>İnovatif Para Politikaları</a:t>
            </a:r>
          </a:p>
          <a:p>
            <a:r>
              <a:rPr lang="tr-TR" sz="3600" dirty="0" smtClean="0"/>
              <a:t>Makro İhtiyati Tedbirler</a:t>
            </a:r>
          </a:p>
          <a:p>
            <a:r>
              <a:rPr lang="tr-TR" sz="3600" dirty="0" smtClean="0"/>
              <a:t>Yapısal Reformlar</a:t>
            </a:r>
          </a:p>
        </p:txBody>
      </p:sp>
    </p:spTree>
    <p:extLst>
      <p:ext uri="{BB962C8B-B14F-4D97-AF65-F5344CB8AC3E}">
        <p14:creationId xmlns:p14="http://schemas.microsoft.com/office/powerpoint/2010/main" val="3805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KKTC Bankacılık Sektörü - I</a:t>
            </a:r>
            <a:endParaRPr lang="tr-TR" b="1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71584"/>
            <a:ext cx="7668802" cy="4837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1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KKTC Bankacılık Sektörü - II</a:t>
            </a:r>
            <a:endParaRPr lang="tr-TR" b="1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24" y="1268760"/>
            <a:ext cx="7668000" cy="5407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461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/>
              <a:t>KKTC Merkez Bankası </a:t>
            </a:r>
            <a:r>
              <a:rPr lang="tr-TR" b="1" dirty="0" smtClean="0"/>
              <a:t>Politikaları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780928"/>
            <a:ext cx="7772400" cy="3238872"/>
          </a:xfrm>
        </p:spPr>
        <p:txBody>
          <a:bodyPr/>
          <a:lstStyle/>
          <a:p>
            <a:r>
              <a:rPr lang="tr-TR" sz="3600" dirty="0" smtClean="0"/>
              <a:t>Sektöre Yapılan Yönlendirici Müdahaleler</a:t>
            </a:r>
          </a:p>
          <a:p>
            <a:r>
              <a:rPr lang="tr-TR" sz="3600" dirty="0" smtClean="0"/>
              <a:t>Yasal Düzenlemeler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20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smtClean="0"/>
              <a:t>Sektöre Yapılan Yönlendirici Müdahaleler</a:t>
            </a:r>
            <a:endParaRPr lang="tr-T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Reeskont Kredi Faiz Oranları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sz="1400" dirty="0" smtClean="0"/>
          </a:p>
          <a:p>
            <a:endParaRPr lang="tr-TR" dirty="0" smtClean="0"/>
          </a:p>
          <a:p>
            <a:r>
              <a:rPr lang="tr-TR" dirty="0" smtClean="0"/>
              <a:t>Yasal Kar</a:t>
            </a:r>
            <a:r>
              <a:rPr lang="tr-TR" sz="2300" dirty="0" smtClean="0"/>
              <a:t>ş</a:t>
            </a:r>
            <a:r>
              <a:rPr lang="tr-TR" dirty="0" smtClean="0"/>
              <a:t>ılık Oranları</a:t>
            </a:r>
          </a:p>
          <a:p>
            <a:endParaRPr lang="tr-TR" dirty="0"/>
          </a:p>
          <a:p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dirty="0" smtClean="0"/>
              <a:t>Disponibilite Oranları</a:t>
            </a:r>
          </a:p>
          <a:p>
            <a:endParaRPr lang="tr-T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53688"/>
              </p:ext>
            </p:extLst>
          </p:nvPr>
        </p:nvGraphicFramePr>
        <p:xfrm>
          <a:off x="899592" y="1916832"/>
          <a:ext cx="7848872" cy="100393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890126"/>
                <a:gridCol w="1630154"/>
                <a:gridCol w="1582645"/>
                <a:gridCol w="1225667"/>
                <a:gridCol w="1224136"/>
                <a:gridCol w="1296144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Ticari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Sanayi, Turizm, Tarım, </a:t>
                      </a:r>
                      <a:r>
                        <a:rPr lang="tr-TR" sz="1600" u="none" strike="noStrike" dirty="0" smtClean="0">
                          <a:effectLst/>
                        </a:rPr>
                        <a:t>Eğitim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İhracat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Küçük Esnaf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Döviz Mukabili Avans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TL 2012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14 %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12 %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12 %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11 %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11 %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effectLst/>
                        </a:rPr>
                        <a:t>TL 2013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11 %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8 %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8 %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8 %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 smtClean="0">
                          <a:effectLst/>
                        </a:rPr>
                        <a:t>8 %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5806853"/>
              </p:ext>
            </p:extLst>
          </p:nvPr>
        </p:nvGraphicFramePr>
        <p:xfrm>
          <a:off x="899589" y="3573016"/>
          <a:ext cx="7848875" cy="1131173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569775"/>
                <a:gridCol w="1569775"/>
                <a:gridCol w="1569775"/>
                <a:gridCol w="1569775"/>
                <a:gridCol w="1569775"/>
              </a:tblGrid>
              <a:tr h="504056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Mevduat </a:t>
                      </a:r>
                      <a:r>
                        <a:rPr lang="tr-TR" sz="1600" u="none" strike="noStrike" dirty="0">
                          <a:effectLst/>
                        </a:rPr>
                        <a:t>vadesi ≤ </a:t>
                      </a:r>
                      <a:r>
                        <a:rPr lang="tr-TR" sz="1600" u="none" strike="noStrike" dirty="0" smtClean="0">
                          <a:effectLst/>
                        </a:rPr>
                        <a:t>   3 </a:t>
                      </a:r>
                      <a:r>
                        <a:rPr lang="tr-TR" sz="1600" u="none" strike="noStrike" dirty="0">
                          <a:effectLst/>
                        </a:rPr>
                        <a:t>ay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3 </a:t>
                      </a:r>
                      <a:r>
                        <a:rPr lang="tr-TR" sz="1600" u="none" strike="noStrike" dirty="0">
                          <a:effectLst/>
                        </a:rPr>
                        <a:t>ay &lt; </a:t>
                      </a:r>
                      <a:r>
                        <a:rPr lang="tr-TR" sz="1600" u="none" strike="noStrike" dirty="0" smtClean="0">
                          <a:effectLst/>
                        </a:rPr>
                        <a:t>Mevduat Vadesi </a:t>
                      </a:r>
                      <a:r>
                        <a:rPr lang="tr-TR" sz="1600" u="none" strike="noStrike" dirty="0">
                          <a:effectLst/>
                        </a:rPr>
                        <a:t>≤ 6 ay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6 ay &lt; </a:t>
                      </a:r>
                      <a:r>
                        <a:rPr lang="tr-TR" sz="1600" u="none" strike="noStrike" dirty="0" smtClean="0">
                          <a:effectLst/>
                        </a:rPr>
                        <a:t>Mevduat Vadesi </a:t>
                      </a:r>
                      <a:r>
                        <a:rPr lang="tr-TR" sz="1600" u="none" strike="noStrike" dirty="0">
                          <a:effectLst/>
                        </a:rPr>
                        <a:t>≤ 1 yıl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1 yıl &lt; </a:t>
                      </a:r>
                      <a:r>
                        <a:rPr lang="tr-TR" sz="1600" u="none" strike="noStrike" dirty="0" smtClean="0">
                          <a:effectLst/>
                        </a:rPr>
                        <a:t>Mevduat Vadesi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Mevduat hariç Türk Parası </a:t>
                      </a:r>
                      <a:r>
                        <a:rPr lang="tr-TR" sz="1600" u="none" strike="noStrike" dirty="0" smtClean="0">
                          <a:effectLst/>
                        </a:rPr>
                        <a:t>Diğer Yükümlülüklerde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0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>
                          <a:effectLst/>
                        </a:rPr>
                        <a:t>8%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7%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6%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5%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>
                          <a:effectLst/>
                        </a:rPr>
                        <a:t>8%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822147"/>
              </p:ext>
            </p:extLst>
          </p:nvPr>
        </p:nvGraphicFramePr>
        <p:xfrm>
          <a:off x="899592" y="5373216"/>
          <a:ext cx="7848873" cy="1131173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368153"/>
                <a:gridCol w="1248136"/>
                <a:gridCol w="1308146"/>
                <a:gridCol w="1308146"/>
                <a:gridCol w="1308146"/>
                <a:gridCol w="1308146"/>
              </a:tblGrid>
              <a:tr h="576064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 </a:t>
                      </a:r>
                      <a:r>
                        <a:rPr lang="tr-TR" sz="1200" u="none" strike="noStrike" dirty="0" smtClean="0">
                          <a:effectLst/>
                        </a:rPr>
                        <a:t>        ≤ 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Özkaynaklar x 1</a:t>
                      </a:r>
                      <a:endParaRPr lang="tr-TR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kern="1200" dirty="0" smtClean="0">
                          <a:effectLst/>
                        </a:rPr>
                        <a:t>Özkaynaklar x 1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dirty="0" smtClean="0">
                          <a:effectLst/>
                        </a:rPr>
                        <a:t> </a:t>
                      </a:r>
                      <a:r>
                        <a:rPr lang="tr-TR" sz="1200" u="none" strike="noStrike" dirty="0">
                          <a:effectLst/>
                        </a:rPr>
                        <a:t>&lt;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 </a:t>
                      </a:r>
                      <a:r>
                        <a:rPr lang="tr-TR" sz="1200" u="none" strike="noStrike" dirty="0" smtClean="0">
                          <a:effectLst/>
                        </a:rPr>
                        <a:t>≤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Özkaynaklar x 2</a:t>
                      </a:r>
                      <a:endParaRPr lang="tr-TR" sz="12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kern="1200" dirty="0" smtClean="0">
                          <a:effectLst/>
                        </a:rPr>
                        <a:t>Özkaynaklar x 2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dirty="0" smtClean="0">
                          <a:effectLst/>
                        </a:rPr>
                        <a:t> &lt;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  </a:t>
                      </a:r>
                      <a:r>
                        <a:rPr lang="tr-TR" sz="1200" u="none" strike="noStrike" dirty="0" smtClean="0">
                          <a:effectLst/>
                        </a:rPr>
                        <a:t>≤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Özkaynaklar x 3</a:t>
                      </a:r>
                      <a:endParaRPr lang="tr-TR" sz="12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kern="1200" dirty="0" smtClean="0">
                          <a:effectLst/>
                        </a:rPr>
                        <a:t>Özkaynaklar x 3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dirty="0" smtClean="0">
                          <a:effectLst/>
                        </a:rPr>
                        <a:t> &lt;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  </a:t>
                      </a:r>
                      <a:r>
                        <a:rPr lang="tr-TR" sz="1200" u="none" strike="noStrike" dirty="0" smtClean="0">
                          <a:effectLst/>
                        </a:rPr>
                        <a:t>≤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Özkaynaklar x 4</a:t>
                      </a:r>
                      <a:endParaRPr lang="tr-TR" sz="12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kern="1200" dirty="0" smtClean="0">
                          <a:effectLst/>
                        </a:rPr>
                        <a:t>Özkaynaklar x 4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dirty="0" smtClean="0">
                          <a:effectLst/>
                        </a:rPr>
                        <a:t> &lt;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  </a:t>
                      </a:r>
                      <a:r>
                        <a:rPr lang="tr-TR" sz="1200" u="none" strike="noStrike" dirty="0" smtClean="0">
                          <a:effectLst/>
                        </a:rPr>
                        <a:t>≤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Özkaynaklar x 5</a:t>
                      </a:r>
                      <a:endParaRPr lang="tr-TR" sz="1200" b="1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kern="1200" dirty="0" smtClean="0">
                          <a:effectLst/>
                        </a:rPr>
                        <a:t>Özkaynaklar x 5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u="none" strike="noStrike" dirty="0" smtClean="0">
                          <a:effectLst/>
                        </a:rPr>
                        <a:t> &lt; </a:t>
                      </a:r>
                      <a:r>
                        <a:rPr lang="tr-TR" sz="1200" u="none" strike="noStrike" kern="1200" dirty="0" smtClean="0">
                          <a:effectLst/>
                        </a:rPr>
                        <a:t>Yurt Dışındaki </a:t>
                      </a:r>
                      <a:r>
                        <a:rPr lang="tr-TR" sz="1200" u="none" strike="noStrike" kern="1200" baseline="0" dirty="0" smtClean="0">
                          <a:effectLst/>
                        </a:rPr>
                        <a:t>Varlıklar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390128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10%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12%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14%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16%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18</a:t>
                      </a:r>
                      <a:r>
                        <a:rPr lang="tr-TR" sz="1600" u="none" strike="noStrike" dirty="0">
                          <a:effectLst/>
                        </a:rPr>
                        <a:t>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600" u="none" strike="noStrike" dirty="0" smtClean="0">
                          <a:effectLst/>
                        </a:rPr>
                        <a:t>20 %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601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Yasal Düzenlemeler</a:t>
            </a:r>
            <a:endParaRPr lang="tr-TR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2708920"/>
            <a:ext cx="7772400" cy="331088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Yeni Bankalar </a:t>
            </a:r>
            <a:r>
              <a:rPr lang="tr-TR" sz="3600" smtClean="0"/>
              <a:t>Yasa Tasarısı</a:t>
            </a:r>
            <a:endParaRPr lang="tr-TR" sz="3600" dirty="0" smtClean="0"/>
          </a:p>
          <a:p>
            <a:r>
              <a:rPr lang="tr-TR" sz="3600" dirty="0" smtClean="0"/>
              <a:t>Fon Yasası Tasarısı</a:t>
            </a:r>
          </a:p>
        </p:txBody>
      </p:sp>
    </p:spTree>
    <p:extLst>
      <p:ext uri="{BB962C8B-B14F-4D97-AF65-F5344CB8AC3E}">
        <p14:creationId xmlns:p14="http://schemas.microsoft.com/office/powerpoint/2010/main" val="9436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</TotalTime>
  <Words>346</Words>
  <Application>Microsoft Office PowerPoint</Application>
  <PresentationFormat>Ekran Gösterisi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Equity</vt:lpstr>
      <vt:lpstr>Finansal Kriz, KKTC Bankacılık Sektörü ve Kurumsallaşma</vt:lpstr>
      <vt:lpstr>PowerPoint Sunusu</vt:lpstr>
      <vt:lpstr>Global Ekonomik Krizin Gelişimi</vt:lpstr>
      <vt:lpstr>Çözüm Arayışları</vt:lpstr>
      <vt:lpstr>KKTC Bankacılık Sektörü - I</vt:lpstr>
      <vt:lpstr>KKTC Bankacılık Sektörü - II</vt:lpstr>
      <vt:lpstr>KKTC Merkez Bankası Politikaları</vt:lpstr>
      <vt:lpstr>Sektöre Yapılan Yönlendirici Müdahaleler</vt:lpstr>
      <vt:lpstr>Yasal Düzenlemeler</vt:lpstr>
      <vt:lpstr>Kurumsallaşma</vt:lpstr>
      <vt:lpstr>Kurumsallaşmanın Faydaları - I</vt:lpstr>
      <vt:lpstr>Kurumsallaşmanın Faydaları - II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Kemal Mut</dc:creator>
  <cp:lastModifiedBy>Bilal San</cp:lastModifiedBy>
  <cp:revision>39</cp:revision>
  <cp:lastPrinted>2013-03-08T07:13:33Z</cp:lastPrinted>
  <dcterms:created xsi:type="dcterms:W3CDTF">2013-03-07T12:33:41Z</dcterms:created>
  <dcterms:modified xsi:type="dcterms:W3CDTF">2013-03-08T08:38:22Z</dcterms:modified>
</cp:coreProperties>
</file>